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2" r:id="rId4"/>
    <p:sldId id="265" r:id="rId5"/>
    <p:sldId id="266" r:id="rId6"/>
    <p:sldId id="259" r:id="rId7"/>
    <p:sldId id="258" r:id="rId8"/>
    <p:sldId id="273" r:id="rId9"/>
    <p:sldId id="267" r:id="rId10"/>
    <p:sldId id="268" r:id="rId11"/>
    <p:sldId id="270" r:id="rId12"/>
    <p:sldId id="269" r:id="rId13"/>
    <p:sldId id="260" r:id="rId14"/>
    <p:sldId id="263" r:id="rId15"/>
    <p:sldId id="264" r:id="rId16"/>
    <p:sldId id="271" r:id="rId17"/>
    <p:sldId id="275" r:id="rId18"/>
    <p:sldId id="261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0" autoAdjust="0"/>
    <p:restoredTop sz="66110" autoAdjust="0"/>
  </p:normalViewPr>
  <p:slideViewPr>
    <p:cSldViewPr snapToGrid="0">
      <p:cViewPr varScale="1">
        <p:scale>
          <a:sx n="47" d="100"/>
          <a:sy n="47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7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2AC24-A341-4F92-BDF8-B50FA9DCE565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79389-155E-4AC3-9D65-DA2236F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8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</a:t>
            </a:r>
            <a:r>
              <a:rPr lang="en-US" dirty="0" err="1" smtClean="0"/>
              <a:t>Alon</a:t>
            </a:r>
            <a:r>
              <a:rPr lang="en-US" dirty="0" smtClean="0"/>
              <a:t> and Ofir are in the audience.</a:t>
            </a:r>
          </a:p>
          <a:p>
            <a:endParaRPr lang="en-US" dirty="0" smtClean="0"/>
          </a:p>
          <a:p>
            <a:r>
              <a:rPr lang="en-US" dirty="0" smtClean="0"/>
              <a:t>Better text and sync.</a:t>
            </a:r>
          </a:p>
          <a:p>
            <a:endParaRPr lang="en-US" dirty="0" smtClean="0"/>
          </a:p>
          <a:p>
            <a:r>
              <a:rPr lang="en-US" dirty="0" smtClean="0"/>
              <a:t>Slide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48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 min. on these slides; 12 min. total</a:t>
            </a:r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 smtClean="0"/>
              <a:t>is definition</a:t>
            </a:r>
            <a:r>
              <a:rPr lang="en-US" baseline="0" dirty="0" smtClean="0"/>
              <a:t> of winding number?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 some intuition about the proof of the result.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Reinforce domain of applicability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diagram with winding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1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</a:t>
            </a:r>
            <a:r>
              <a:rPr lang="en-US" baseline="0" dirty="0" smtClean="0"/>
              <a:t> exact statistics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kind of optimization (quadratic energy over convex region)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Actual problem is nonconvex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 Laplacian</a:t>
            </a:r>
            <a:r>
              <a:rPr lang="en-US" baseline="0" dirty="0" smtClean="0"/>
              <a:t> info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frame stuff, and source of frame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66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Quality</a:t>
            </a:r>
            <a:r>
              <a:rPr lang="en-US" baseline="0" dirty="0" smtClean="0"/>
              <a:t> comparison?</a:t>
            </a:r>
          </a:p>
          <a:p>
            <a:r>
              <a:rPr lang="en-US" baseline="0" dirty="0" smtClean="0"/>
              <a:t>Layouts?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Hex example?</a:t>
            </a:r>
          </a:p>
          <a:p>
            <a:r>
              <a:rPr lang="en-US" baseline="0" dirty="0" smtClean="0"/>
              <a:t>Frame fixing?</a:t>
            </a:r>
            <a:endParaRPr lang="he-IL" baseline="0" dirty="0" smtClean="0"/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Robustness test. We present results of our method (HGP) for four challenging models from the \protect\cite{myles2014:fieldtrace} benchmark. Many other state-of-the-art methods: \protect\cite{aigerman2014lifted}, \protect\cite{levi2014strict}, \protect\cite{springborn2008cet}, failed to produce locally injective seamless parametrization maps. The method of \protect\cite{chien2016metric} managed to produce locally injective maps, but required more than an hour to parametrize the four models above. HGP required just one or two iterations of a second-order cone program (SOCP) per model, and took less than a minute. The heat maps illustrate the conformal distortion $k$ and show that we produce maps with relatively low distortion. The cone points are denoted by the colored dots.</a:t>
            </a:r>
          </a:p>
          <a:p>
            <a:endParaRPr lang="he-IL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70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some examples</a:t>
            </a:r>
            <a:r>
              <a:rPr lang="en-US" baseline="0" dirty="0" smtClean="0"/>
              <a:t> of other uses for locally injective parametrizations?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Where did you get the seam graphs? Seam graph arbitrary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6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</a:t>
            </a:r>
            <a:r>
              <a:rPr lang="en-US" baseline="0" dirty="0" smtClean="0"/>
              <a:t> basic proof outline?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there were any flips, there would have to be a non-cone, interior vertex with negative index for some particular 1-form.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a harmonic 1-form, the indices of these vertices are necessarily non-positive.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Topological arguments guarantee index contributions are set when cone and boundary vertices are particularly well-behaved. Bring in </a:t>
            </a:r>
            <a:r>
              <a:rPr lang="en-US" baseline="0" dirty="0" err="1" smtClean="0"/>
              <a:t>Hopf</a:t>
            </a:r>
            <a:r>
              <a:rPr lang="en-US" baseline="0" dirty="0" smtClean="0"/>
              <a:t>-Poincare and we are done.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5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Cone angle:</a:t>
            </a:r>
            <a:r>
              <a:rPr lang="en-US" baseline="0" dirty="0" smtClean="0"/>
              <a:t> 2piN =&gt; Index = 1-N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Winding angle: 2piPhi =&gt; Index = 1+ Phi</a:t>
            </a:r>
          </a:p>
          <a:p>
            <a:endParaRPr lang="en-US" baseline="0" dirty="0" smtClean="0"/>
          </a:p>
          <a:p>
            <a:r>
              <a:rPr lang="en-US" baseline="0" dirty="0" smtClean="0"/>
              <a:t>-2 + 4 + s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1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linger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3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Make sure to move through two actions before noting local </a:t>
            </a:r>
            <a:r>
              <a:rPr lang="en-US" baseline="0" dirty="0" err="1" smtClean="0"/>
              <a:t>injectivity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Again, figure out a short way to say these things.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-----------------------------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Should discuss cut seams need to have isometric images. The result is a pullback metric, which assigns a geometry to the original mesh.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images of the edges and they need to be related by some rotation angle (2pi / 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Could note that cones are also helpful for getting rid of distortion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move through more quickly.</a:t>
            </a:r>
          </a:p>
          <a:p>
            <a:endParaRPr lang="en-US" dirty="0" smtClean="0"/>
          </a:p>
          <a:p>
            <a:r>
              <a:rPr lang="en-US" dirty="0" smtClean="0"/>
              <a:t>4 min.</a:t>
            </a:r>
            <a:r>
              <a:rPr lang="en-US" baseline="0" dirty="0" smtClean="0"/>
              <a:t> to here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------------------------------------------------------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Translational parts are integer</a:t>
            </a:r>
            <a:r>
              <a:rPr lang="en-US" baseline="0" dirty="0" smtClean="0"/>
              <a:t> translations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image of seam edge duplicates</a:t>
            </a:r>
            <a:r>
              <a:rPr lang="en-US" baseline="0" dirty="0" smtClean="0"/>
              <a:t> must are related by a rigid motion and the rotational parts are determined by the </a:t>
            </a:r>
            <a:r>
              <a:rPr lang="en-US" baseline="0" dirty="0" err="1" smtClean="0"/>
              <a:t>holonomy</a:t>
            </a:r>
            <a:r>
              <a:rPr lang="en-US" baseline="0" dirty="0" smtClean="0"/>
              <a:t> of the pullback metric.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particular, the </a:t>
            </a:r>
            <a:r>
              <a:rPr lang="en-US" baseline="0" dirty="0" err="1" smtClean="0"/>
              <a:t>holonomy</a:t>
            </a:r>
            <a:r>
              <a:rPr lang="en-US" baseline="0" dirty="0" smtClean="0"/>
              <a:t> is the amount of angular defect that arises when a vector is parallel transported along a loop in the pullback metric.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one cuts such a mesh into a disc, you specify generators of the homology group.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H_1 (S\C), we have a homomorphism into Z/</a:t>
            </a:r>
            <a:r>
              <a:rPr lang="en-US" baseline="0" dirty="0" err="1" smtClean="0"/>
              <a:t>kZ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Use cone image, and refer to Myles and </a:t>
            </a:r>
            <a:r>
              <a:rPr lang="en-US" baseline="0" dirty="0" err="1" smtClean="0"/>
              <a:t>Zorin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1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convexification</a:t>
            </a:r>
            <a:r>
              <a:rPr lang="en-US" baseline="0" dirty="0" smtClean="0"/>
              <a:t> frames terminology.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2 min. on this slide. 6 min. total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---------------------------------------------------------------------------------------</a:t>
            </a:r>
          </a:p>
          <a:p>
            <a:endParaRPr lang="en-US" dirty="0" smtClean="0"/>
          </a:p>
          <a:p>
            <a:r>
              <a:rPr lang="en-US" dirty="0" smtClean="0"/>
              <a:t>Harmonic </a:t>
            </a:r>
            <a:r>
              <a:rPr lang="en-US" dirty="0" smtClean="0"/>
              <a:t>methods</a:t>
            </a:r>
            <a:r>
              <a:rPr lang="en-US" baseline="0" dirty="0" smtClean="0"/>
              <a:t> do not address more complicated topologies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Orbifold</a:t>
            </a:r>
            <a:r>
              <a:rPr lang="en-US" baseline="0" dirty="0" smtClean="0"/>
              <a:t> methods only allow for cone angles of the form 2pi / k (not multiples), and have limited topology types for Euclidean </a:t>
            </a:r>
            <a:r>
              <a:rPr lang="en-US" baseline="0" dirty="0" err="1" smtClean="0"/>
              <a:t>orbifolds</a:t>
            </a:r>
            <a:r>
              <a:rPr lang="en-US" baseline="0" dirty="0" smtClean="0"/>
              <a:t>; hyperbolic not useful for many methods.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Convexification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Lipman</a:t>
            </a:r>
            <a:r>
              <a:rPr lang="en-US" baseline="0" dirty="0" smtClean="0"/>
              <a:t>) approaches: initialization required for every triangle, local fixes allowed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SIGASIA does not account for </a:t>
            </a:r>
            <a:r>
              <a:rPr lang="en-US" baseline="0" dirty="0" err="1" smtClean="0"/>
              <a:t>holonomy</a:t>
            </a:r>
            <a:r>
              <a:rPr lang="en-US" baseline="0" dirty="0" smtClean="0"/>
              <a:t>, and is quite slow, though it’s robust.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Myles/</a:t>
            </a:r>
            <a:r>
              <a:rPr lang="en-US" baseline="0" dirty="0" err="1" smtClean="0"/>
              <a:t>Zorin</a:t>
            </a:r>
            <a:r>
              <a:rPr lang="en-US" baseline="0" dirty="0" smtClean="0"/>
              <a:t> is slower, and requires mesh modification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Conformal approaches, robustness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Simplex assembly &amp; </a:t>
            </a:r>
            <a:r>
              <a:rPr lang="en-US" baseline="0" dirty="0" err="1" smtClean="0"/>
              <a:t>Diamanti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67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distortion.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7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distortion.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1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out how</a:t>
            </a:r>
            <a:r>
              <a:rPr lang="en-US" baseline="0" dirty="0" smtClean="0"/>
              <a:t> to talk about the second slide quickly.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9389-155E-4AC3-9D65-DA2236FA9F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2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9835-1993-49F4-9010-DAF573D94895}" type="datetime1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0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E5E6D-14FD-4E5E-BCDE-92F24579C42F}" type="datetime1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7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710B-5253-49B3-86C7-E0AFEBF308CD}" type="datetime1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2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5945-B519-4764-BD81-32123323C65C}" type="datetime1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1BAB-3634-4781-B475-F137DB1922B1}" type="datetime1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E21A-AE13-4703-82C2-B6CEC3CCC290}" type="datetime1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31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0A11B-9ED5-4C07-BCE0-D50123C1491B}" type="datetime1">
              <a:rPr lang="en-US" smtClean="0"/>
              <a:t>7/29/2017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2E16-5A5E-4A14-8D52-AD7FC488C0A4}" type="datetime1">
              <a:rPr lang="en-US" smtClean="0"/>
              <a:t>7/29/2017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6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7151-C632-4020-8CF6-0034B1A0E2DE}" type="datetime1">
              <a:rPr lang="en-US" smtClean="0"/>
              <a:t>7/29/2017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86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29B8-D986-4AD5-8094-3562569BA54C}" type="datetime1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1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A52F5-068D-4BF8-BCED-629AEA29F0FE}" type="datetime1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BB834-87B4-45EE-AEBE-D1083D007C58}" type="datetime1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6A543-B8FF-4F22-BE17-E1DA28EC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5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8.png"/><Relationship Id="rId5" Type="http://schemas.microsoft.com/office/2007/relationships/media" Target="../media/media3.mov"/><Relationship Id="rId10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934" y="360362"/>
            <a:ext cx="9364133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Harmonic Global Parametrization 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dirty="0" smtClean="0">
                <a:solidFill>
                  <a:schemeClr val="accent5"/>
                </a:solidFill>
              </a:rPr>
              <a:t>with Rational </a:t>
            </a:r>
            <a:r>
              <a:rPr lang="en-US" dirty="0" err="1" smtClean="0">
                <a:solidFill>
                  <a:schemeClr val="accent5"/>
                </a:solidFill>
              </a:rPr>
              <a:t>Holonomy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90218"/>
            <a:ext cx="9144000" cy="1655762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 err="1" smtClean="0"/>
              <a:t>Alon</a:t>
            </a:r>
            <a:r>
              <a:rPr lang="en-US" dirty="0" smtClean="0"/>
              <a:t> Bright</a:t>
            </a:r>
            <a:r>
              <a:rPr lang="en-US" baseline="30000" dirty="0" smtClean="0"/>
              <a:t>1,*</a:t>
            </a:r>
            <a:r>
              <a:rPr lang="en-US" dirty="0" smtClean="0"/>
              <a:t>, Edward Chien</a:t>
            </a:r>
            <a:r>
              <a:rPr lang="en-US" baseline="30000" dirty="0" smtClean="0"/>
              <a:t>1,2,*</a:t>
            </a:r>
            <a:r>
              <a:rPr lang="en-US" dirty="0" smtClean="0"/>
              <a:t>, Ofir Weber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>
              <a:spcBef>
                <a:spcPts val="0"/>
              </a:spcBef>
            </a:pPr>
            <a:r>
              <a:rPr lang="en-US" baseline="30000" dirty="0" smtClean="0"/>
              <a:t>1</a:t>
            </a:r>
            <a:r>
              <a:rPr lang="en-US" dirty="0" smtClean="0"/>
              <a:t>Bar-Ilan University</a:t>
            </a:r>
          </a:p>
          <a:p>
            <a:pPr>
              <a:spcBef>
                <a:spcPts val="0"/>
              </a:spcBef>
            </a:pPr>
            <a:r>
              <a:rPr lang="en-US" baseline="30000" dirty="0" smtClean="0"/>
              <a:t>2</a:t>
            </a:r>
            <a:r>
              <a:rPr lang="en-US" dirty="0" smtClean="0"/>
              <a:t>Massachusetts Institute of Technology</a:t>
            </a:r>
          </a:p>
          <a:p>
            <a:pPr>
              <a:spcBef>
                <a:spcPts val="600"/>
              </a:spcBef>
            </a:pPr>
            <a:r>
              <a:rPr lang="en-US" baseline="30000" dirty="0" smtClean="0"/>
              <a:t>*</a:t>
            </a:r>
            <a:r>
              <a:rPr lang="en-US" dirty="0"/>
              <a:t>E</a:t>
            </a:r>
            <a:r>
              <a:rPr lang="en-US" dirty="0" smtClean="0"/>
              <a:t>qual contributions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88" y="4977543"/>
            <a:ext cx="4464424" cy="127333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26" name="Picture 2" descr="https://www1.biu.ac.il/images/news/img_biu_16_02_02_12_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7" y="3918099"/>
            <a:ext cx="1635506" cy="21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inicalml.org/img/MIT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488" y="4169836"/>
            <a:ext cx="2423120" cy="16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4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804" y="2646775"/>
            <a:ext cx="5344392" cy="1959782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77" y="1438960"/>
            <a:ext cx="7178988" cy="435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24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An Analogous System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6016" y="1299568"/>
            <a:ext cx="7670800" cy="2184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9388" y="2514600"/>
            <a:ext cx="3564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System inspired by [</a:t>
            </a:r>
            <a:r>
              <a:rPr lang="en-US" sz="2800" dirty="0" err="1" smtClean="0"/>
              <a:t>Aigerman</a:t>
            </a:r>
            <a:r>
              <a:rPr lang="en-US" sz="2800" dirty="0" smtClean="0"/>
              <a:t> et al. 2015]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79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25833 0.302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Local </a:t>
            </a:r>
            <a:r>
              <a:rPr lang="en-US" dirty="0" err="1" smtClean="0">
                <a:solidFill>
                  <a:schemeClr val="accent1"/>
                </a:solidFill>
              </a:rPr>
              <a:t>injectivity</a:t>
            </a:r>
            <a:r>
              <a:rPr lang="en-US" dirty="0" smtClean="0">
                <a:solidFill>
                  <a:schemeClr val="accent1"/>
                </a:solidFill>
              </a:rPr>
              <a:t> guarantee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6317"/>
            <a:ext cx="10515600" cy="4351338"/>
          </a:xfrm>
        </p:spPr>
        <p:txBody>
          <a:bodyPr/>
          <a:lstStyle/>
          <a:p>
            <a:r>
              <a:rPr lang="en-US" b="1" dirty="0" smtClean="0"/>
              <a:t>Main theoretical result: </a:t>
            </a:r>
            <a:r>
              <a:rPr lang="en-US" dirty="0"/>
              <a:t>G</a:t>
            </a:r>
            <a:r>
              <a:rPr lang="en-US" dirty="0" smtClean="0"/>
              <a:t>iven a solution to our system, </a:t>
            </a:r>
            <a:endParaRPr lang="en-US" dirty="0" smtClean="0"/>
          </a:p>
          <a:p>
            <a:pPr marL="457200" lvl="1" indent="0">
              <a:buNone/>
            </a:pPr>
            <a:r>
              <a:rPr lang="en-US" sz="2800" dirty="0" smtClean="0"/>
              <a:t>if </a:t>
            </a:r>
            <a:r>
              <a:rPr lang="en-US" sz="2800" dirty="0"/>
              <a:t>the boundary and cone triangles are positively-oriented with correct winding and cone angles, 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800" dirty="0" smtClean="0"/>
              <a:t>→ resulting map is locally injective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54812" y="3429996"/>
            <a:ext cx="9970321" cy="3128552"/>
            <a:chOff x="1054812" y="3429996"/>
            <a:chExt cx="9970321" cy="3128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844385"/>
              <a:ext cx="4929133" cy="27141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812" y="3429996"/>
              <a:ext cx="3138237" cy="2881904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4333461" y="5049078"/>
              <a:ext cx="1603513" cy="5300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270858" y="967509"/>
            <a:ext cx="3620391" cy="3180420"/>
            <a:chOff x="8270858" y="967509"/>
            <a:chExt cx="3620391" cy="31804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5745" y="2460157"/>
              <a:ext cx="1519687" cy="1384228"/>
            </a:xfrm>
            <a:prstGeom prst="rect">
              <a:avLst/>
            </a:prstGeom>
          </p:spPr>
        </p:pic>
        <p:cxnSp>
          <p:nvCxnSpPr>
            <p:cNvPr id="17" name="Elbow Connector 16"/>
            <p:cNvCxnSpPr/>
            <p:nvPr/>
          </p:nvCxnSpPr>
          <p:spPr>
            <a:xfrm rot="10800000" flipV="1">
              <a:off x="8270858" y="3112056"/>
              <a:ext cx="1711343" cy="1035873"/>
            </a:xfrm>
            <a:prstGeom prst="bentConnector3">
              <a:avLst>
                <a:gd name="adj1" fmla="val 101109"/>
              </a:avLst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982200" y="967509"/>
              <a:ext cx="1909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Wrong angle</a:t>
              </a:r>
              <a:endParaRPr lang="en-US" sz="2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316141" y="1306378"/>
              <a:ext cx="14179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example</a:t>
              </a:r>
              <a:endParaRPr lang="en-US" sz="24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10936724" y="1768043"/>
              <a:ext cx="0" cy="579435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072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Optimization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0875"/>
          </a:xfrm>
        </p:spPr>
        <p:txBody>
          <a:bodyPr/>
          <a:lstStyle/>
          <a:p>
            <a:r>
              <a:rPr lang="en-US" dirty="0" smtClean="0"/>
              <a:t>LHS of </a:t>
            </a:r>
            <a:r>
              <a:rPr lang="en-US" dirty="0" err="1"/>
              <a:t>h</a:t>
            </a:r>
            <a:r>
              <a:rPr lang="en-US" dirty="0" err="1" smtClean="0"/>
              <a:t>armonicity</a:t>
            </a:r>
            <a:r>
              <a:rPr lang="en-US" dirty="0" smtClean="0"/>
              <a:t> conditions in a Laplacian-like matrix 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87" y="2324100"/>
            <a:ext cx="7392826" cy="27334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5194819"/>
            <a:ext cx="10515600" cy="1331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Frames &amp; induced metric from [</a:t>
            </a:r>
            <a:r>
              <a:rPr lang="en-US" dirty="0" err="1" smtClean="0"/>
              <a:t>Bommes</a:t>
            </a:r>
            <a:r>
              <a:rPr lang="en-US" dirty="0" smtClean="0"/>
              <a:t> et al. 2009]</a:t>
            </a:r>
            <a:endParaRPr lang="en-US" dirty="0" smtClean="0"/>
          </a:p>
          <a:p>
            <a:r>
              <a:rPr lang="en-US" dirty="0" err="1" smtClean="0"/>
              <a:t>Mosek</a:t>
            </a:r>
            <a:r>
              <a:rPr lang="en-US" dirty="0" smtClean="0"/>
              <a:t> </a:t>
            </a:r>
            <a:r>
              <a:rPr lang="en-US" dirty="0" smtClean="0"/>
              <a:t>used for</a:t>
            </a:r>
            <a:r>
              <a:rPr lang="en-US" dirty="0" smtClean="0"/>
              <a:t> optimization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21179" y="2358899"/>
            <a:ext cx="230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quadratic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00313" y="3113335"/>
            <a:ext cx="230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linear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00313" y="3945403"/>
            <a:ext cx="230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convex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8226" y="3870398"/>
            <a:ext cx="3432313" cy="1077218"/>
            <a:chOff x="1378226" y="3870398"/>
            <a:chExt cx="3432313" cy="1077218"/>
          </a:xfrm>
        </p:grpSpPr>
        <p:sp>
          <p:nvSpPr>
            <p:cNvPr id="10" name="TextBox 9"/>
            <p:cNvSpPr txBox="1"/>
            <p:nvPr/>
          </p:nvSpPr>
          <p:spPr>
            <a:xfrm>
              <a:off x="1378226" y="3870398"/>
              <a:ext cx="28619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Convexification</a:t>
              </a:r>
              <a:r>
                <a:rPr lang="en-US" sz="3200" dirty="0" smtClean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frames</a:t>
              </a:r>
              <a:endParaRPr lang="en-US" sz="32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21056002">
              <a:off x="4240144" y="4237790"/>
              <a:ext cx="570395" cy="2923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04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Robustness &amp; Running Times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Using benchmark from [Myles et al 2014], HGP succeeded in producing parametrizations for 104 of 106 models</a:t>
                </a:r>
              </a:p>
              <a:p>
                <a:pPr lvl="1"/>
                <a:r>
                  <a:rPr lang="en-US" dirty="0"/>
                  <a:t>[Chien et al. 2016b] succeeded on </a:t>
                </a:r>
                <a:r>
                  <a:rPr lang="en-US" dirty="0" smtClean="0"/>
                  <a:t>102</a:t>
                </a:r>
                <a:endParaRPr lang="en-US" dirty="0"/>
              </a:p>
              <a:p>
                <a:pPr lvl="1"/>
                <a:r>
                  <a:rPr lang="en-US" dirty="0" smtClean="0"/>
                  <a:t>[</a:t>
                </a:r>
                <a:r>
                  <a:rPr lang="en-US" dirty="0" err="1" smtClean="0"/>
                  <a:t>Aigerman</a:t>
                </a:r>
                <a:r>
                  <a:rPr lang="en-US" dirty="0" smtClean="0"/>
                  <a:t> </a:t>
                </a:r>
                <a:r>
                  <a:rPr lang="en-US" dirty="0"/>
                  <a:t>et al. 2014] succeeded on </a:t>
                </a:r>
                <a:r>
                  <a:rPr lang="en-US" dirty="0" smtClean="0"/>
                  <a:t>97 </a:t>
                </a:r>
              </a:p>
              <a:p>
                <a:pPr lvl="1"/>
                <a:r>
                  <a:rPr lang="en-US" dirty="0" smtClean="0"/>
                  <a:t>ARAP-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 smtClean="0"/>
                  <a:t> [Levi and </a:t>
                </a:r>
                <a:r>
                  <a:rPr lang="en-US" dirty="0" err="1" smtClean="0"/>
                  <a:t>Zorin</a:t>
                </a:r>
                <a:r>
                  <a:rPr lang="en-US" dirty="0" smtClean="0"/>
                  <a:t> 2014] succeeded </a:t>
                </a:r>
                <a:r>
                  <a:rPr lang="en-US" dirty="0"/>
                  <a:t>on </a:t>
                </a:r>
                <a:r>
                  <a:rPr lang="en-US" dirty="0" smtClean="0"/>
                  <a:t>93</a:t>
                </a:r>
                <a:endParaRPr lang="en-US" dirty="0"/>
              </a:p>
              <a:p>
                <a:pPr lvl="1"/>
                <a:r>
                  <a:rPr lang="en-US" dirty="0" smtClean="0"/>
                  <a:t>[</a:t>
                </a:r>
                <a:r>
                  <a:rPr lang="en-US" dirty="0" err="1" smtClean="0"/>
                  <a:t>Lipman</a:t>
                </a:r>
                <a:r>
                  <a:rPr lang="en-US" dirty="0" smtClean="0"/>
                  <a:t> </a:t>
                </a:r>
                <a:r>
                  <a:rPr lang="en-US" dirty="0" smtClean="0"/>
                  <a:t>2012] </a:t>
                </a:r>
                <a:r>
                  <a:rPr lang="en-US" dirty="0"/>
                  <a:t>succeeded on </a:t>
                </a:r>
                <a:r>
                  <a:rPr lang="en-US" dirty="0" smtClean="0"/>
                  <a:t>90</a:t>
                </a:r>
              </a:p>
              <a:p>
                <a:pPr lvl="1"/>
                <a:r>
                  <a:rPr lang="en-US" dirty="0" smtClean="0"/>
                  <a:t>CETM </a:t>
                </a:r>
                <a:r>
                  <a:rPr lang="en-US" dirty="0"/>
                  <a:t>succeeded on just 18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2 </a:t>
                </a:r>
                <a:r>
                  <a:rPr lang="en-US" dirty="0" smtClean="0"/>
                  <a:t>orders of magnitude faster than [Chien et al. 2016b], with </a:t>
                </a:r>
                <a:r>
                  <a:rPr lang="en-US" dirty="0" err="1" smtClean="0"/>
                  <a:t>holonomy</a:t>
                </a:r>
                <a:r>
                  <a:rPr lang="en-US" dirty="0" smtClean="0"/>
                  <a:t> control</a:t>
                </a:r>
              </a:p>
              <a:p>
                <a:r>
                  <a:rPr lang="en-US" dirty="0" smtClean="0"/>
                  <a:t>Fewer frames needed than </a:t>
                </a:r>
                <a:r>
                  <a:rPr lang="en-US" dirty="0" err="1" smtClean="0"/>
                  <a:t>Aigerman</a:t>
                </a:r>
                <a:r>
                  <a:rPr lang="en-US" dirty="0" smtClean="0"/>
                  <a:t>, and local frame fixing possible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 b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More results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3191"/>
            <a:ext cx="12191998" cy="35348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4992754"/>
            <a:ext cx="1066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Four challenging models from the benchmark, and the resulting checkerboard pattern. </a:t>
            </a:r>
            <a:r>
              <a:rPr lang="en-US" sz="2800" dirty="0" smtClean="0"/>
              <a:t>[Chien et al. 2016b] </a:t>
            </a:r>
            <a:r>
              <a:rPr lang="en-US" sz="2800" dirty="0"/>
              <a:t>required over an hour </a:t>
            </a:r>
            <a:r>
              <a:rPr lang="en-US" sz="2800" dirty="0" smtClean="0"/>
              <a:t>for all of them together. HGP took less than a minute.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Conclusion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7639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Natural theoretical extension of [</a:t>
            </a:r>
            <a:r>
              <a:rPr lang="en-US" dirty="0" err="1" smtClean="0"/>
              <a:t>Tutte</a:t>
            </a:r>
            <a:r>
              <a:rPr lang="en-US" dirty="0" smtClean="0"/>
              <a:t> 1963] and [</a:t>
            </a:r>
            <a:r>
              <a:rPr lang="en-US" dirty="0" err="1" smtClean="0"/>
              <a:t>Gortler</a:t>
            </a:r>
            <a:r>
              <a:rPr lang="en-US" dirty="0" smtClean="0"/>
              <a:t> et al. 2006]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Works on all mesh topologies and geometries with rational </a:t>
            </a:r>
            <a:r>
              <a:rPr lang="en-US" dirty="0" err="1" smtClean="0"/>
              <a:t>holonomy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Convexification</a:t>
            </a:r>
            <a:r>
              <a:rPr lang="en-US" dirty="0" smtClean="0"/>
              <a:t> frames only needed on cone and boundary triangles, and frame fixing possible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Resulting algorithm is </a:t>
            </a:r>
            <a:r>
              <a:rPr lang="en-US" dirty="0" smtClean="0"/>
              <a:t>simple, robust, </a:t>
            </a:r>
            <a:r>
              <a:rPr lang="en-US" dirty="0" smtClean="0"/>
              <a:t>and fast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Future work: </a:t>
            </a:r>
            <a:r>
              <a:rPr lang="en-US" dirty="0" smtClean="0"/>
              <a:t>control distortion, better </a:t>
            </a:r>
            <a:r>
              <a:rPr lang="en-US" dirty="0" smtClean="0"/>
              <a:t>frame &amp; geometry </a:t>
            </a:r>
            <a:r>
              <a:rPr lang="en-US" dirty="0" smtClean="0"/>
              <a:t>determination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1027906"/>
            <a:ext cx="5581650" cy="5581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Thank you! Questions?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Proof </a:t>
            </a:r>
            <a:r>
              <a:rPr lang="en-US" dirty="0">
                <a:solidFill>
                  <a:schemeClr val="accent1"/>
                </a:solidFill>
              </a:rPr>
              <a:t>O</a:t>
            </a:r>
            <a:r>
              <a:rPr lang="en-US" dirty="0" smtClean="0">
                <a:solidFill>
                  <a:schemeClr val="accent1"/>
                </a:solidFill>
              </a:rPr>
              <a:t>utline (I)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72" y="1819931"/>
            <a:ext cx="5039601" cy="23606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15538" y="1706118"/>
            <a:ext cx="379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Consider such 1-forms from the mapping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68287" y="2886798"/>
            <a:ext cx="6343052" cy="3469552"/>
            <a:chOff x="4868287" y="2886798"/>
            <a:chExt cx="6343052" cy="3469552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1198087" y="4498367"/>
              <a:ext cx="13252" cy="139885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287" y="4498367"/>
              <a:ext cx="5773210" cy="18579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55836" y="2886798"/>
              <a:ext cx="31095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Index = 0 (2 sign changes) desired for local </a:t>
              </a:r>
              <a:r>
                <a:rPr lang="en-US" sz="2800" dirty="0" err="1" smtClean="0"/>
                <a:t>injectivity</a:t>
              </a:r>
              <a:endParaRPr lang="en-US" sz="28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011907" y="4840878"/>
                <a:ext cx="32997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Vertices with harmonic condition have index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07" y="4840878"/>
                <a:ext cx="3299790" cy="1384995"/>
              </a:xfrm>
              <a:prstGeom prst="rect">
                <a:avLst/>
              </a:prstGeom>
              <a:blipFill rotWithShape="0">
                <a:blip r:embed="rId5"/>
                <a:stretch>
                  <a:fillRect t="-3965" r="-2033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9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Proof Outline (II)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3" y="3208157"/>
            <a:ext cx="2320543" cy="253187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718" y="3281536"/>
            <a:ext cx="2531872" cy="2320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81" y="3242306"/>
            <a:ext cx="2320543" cy="2531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716" y="3419485"/>
            <a:ext cx="2531872" cy="23205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258957" y="1855304"/>
                <a:ext cx="91642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Toy example: cone mesh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800" dirty="0" smtClean="0"/>
                  <a:t> cone angle</a:t>
                </a:r>
                <a:endParaRPr lang="en-US" sz="28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957" y="1855304"/>
                <a:ext cx="9164209" cy="523220"/>
              </a:xfrm>
              <a:prstGeom prst="rect">
                <a:avLst/>
              </a:prstGeom>
              <a:blipFill rotWithShape="0">
                <a:blip r:embed="rId7"/>
                <a:stretch>
                  <a:fillRect l="-1397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3221911" y="4124813"/>
                <a:ext cx="52382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Cone angle: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Index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911" y="4124813"/>
                <a:ext cx="5238299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2445"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6238837" y="4799796"/>
                <a:ext cx="6135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Winding </a:t>
                </a:r>
                <a:r>
                  <a:rPr lang="en-US" sz="2800" dirty="0"/>
                  <a:t>angle: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𝜋𝜑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Index </a:t>
                </a:r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37" y="4799796"/>
                <a:ext cx="6135758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986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784654" y="2673969"/>
                <a:ext cx="6308034" cy="120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Hopf-Poincare: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∈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−2 + 4 +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=2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654" y="2673969"/>
                <a:ext cx="6308034" cy="1209755"/>
              </a:xfrm>
              <a:prstGeom prst="rect">
                <a:avLst/>
              </a:prstGeom>
              <a:blipFill rotWithShape="0">
                <a:blip r:embed="rId10"/>
                <a:stretch>
                  <a:fillRect l="-2029" t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/>
          <p:cNvSpPr/>
          <p:nvPr/>
        </p:nvSpPr>
        <p:spPr>
          <a:xfrm>
            <a:off x="6330134" y="3839061"/>
            <a:ext cx="489509" cy="241089"/>
          </a:xfrm>
          <a:prstGeom prst="rightArrow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5129282">
            <a:off x="7680316" y="4118240"/>
            <a:ext cx="2031553" cy="329778"/>
          </a:xfrm>
          <a:prstGeom prst="rightArrow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5349922" y="5655276"/>
                <a:ext cx="41352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800" dirty="0" smtClean="0"/>
                  <a:t>, </a:t>
                </a:r>
                <a:r>
                  <a:rPr lang="en-US" sz="2800" b="1" dirty="0" smtClean="0"/>
                  <a:t>local </a:t>
                </a:r>
                <a:r>
                  <a:rPr lang="en-US" sz="2800" b="1" dirty="0" err="1" smtClean="0"/>
                  <a:t>injectivity</a:t>
                </a:r>
                <a:r>
                  <a:rPr lang="en-US" sz="2800" b="1" dirty="0" smtClean="0"/>
                  <a:t>!</a:t>
                </a:r>
                <a:endParaRPr lang="en-US" sz="2800" b="1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922" y="5655276"/>
                <a:ext cx="4135272" cy="523220"/>
              </a:xfrm>
              <a:prstGeom prst="rect">
                <a:avLst/>
              </a:prstGeom>
              <a:blipFill rotWithShape="0">
                <a:blip r:embed="rId11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3" y="138399"/>
            <a:ext cx="1717342" cy="17173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696092" y="1580978"/>
            <a:ext cx="29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Riemann-Hurwitz!</a:t>
            </a:r>
            <a:endParaRPr lang="en-US" sz="2800" dirty="0"/>
          </a:p>
        </p:txBody>
      </p:sp>
      <p:sp>
        <p:nvSpPr>
          <p:cNvPr id="24" name="Down Arrow 23"/>
          <p:cNvSpPr/>
          <p:nvPr/>
        </p:nvSpPr>
        <p:spPr>
          <a:xfrm>
            <a:off x="9982200" y="2215127"/>
            <a:ext cx="253621" cy="457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25117 -0.0099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49727 0.003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72136 0.010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68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 animBg="1"/>
      <p:bldP spid="20" grpId="0" animBg="1"/>
      <p:bldP spid="21" grpId="0"/>
      <p:bldP spid="23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Problem: Mesh Parametrization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9495" y="5033519"/>
            <a:ext cx="4013505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texture application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remeshing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1" y="1642392"/>
            <a:ext cx="4808254" cy="2543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73885" y="4090567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Useful for: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88685" y="5065695"/>
            <a:ext cx="5766410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vector/directional </a:t>
            </a:r>
            <a:r>
              <a:rPr lang="en-US" sz="3200" dirty="0"/>
              <a:t>f</a:t>
            </a:r>
            <a:r>
              <a:rPr lang="en-US" sz="3200" dirty="0" smtClean="0"/>
              <a:t>ield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and more…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071875" y="1642392"/>
            <a:ext cx="6383220" cy="2985983"/>
            <a:chOff x="5071875" y="1642392"/>
            <a:chExt cx="6383220" cy="29859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003" y="1642392"/>
              <a:ext cx="4688092" cy="2985983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5071875" y="2557504"/>
              <a:ext cx="1612900" cy="660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_9_part1_4 Duck Unmelt-2-36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16_9_part1_3 Duck Material Fade-2-368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6_9_part1_2 Duck Melt-1-368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0600" y="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Credit: Hans-Christian </a:t>
            </a:r>
            <a:r>
              <a:rPr lang="en-US" sz="2400" dirty="0" err="1" smtClean="0"/>
              <a:t>Ebke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1800" y="1041400"/>
            <a:ext cx="3898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</a:rPr>
              <a:t>Quad </a:t>
            </a:r>
            <a:r>
              <a:rPr lang="en-US" sz="4000" dirty="0" err="1" smtClean="0">
                <a:solidFill>
                  <a:schemeClr val="accent1"/>
                </a:solidFill>
              </a:rPr>
              <a:t>Remeshing</a:t>
            </a:r>
            <a:r>
              <a:rPr lang="en-US" sz="4000" dirty="0" smtClean="0">
                <a:solidFill>
                  <a:schemeClr val="accent1"/>
                </a:solidFill>
              </a:rPr>
              <a:t> Example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405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Global Parametrization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985" y="1637367"/>
            <a:ext cx="6565809" cy="4244198"/>
            <a:chOff x="5257985" y="1637367"/>
            <a:chExt cx="6565809" cy="42441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54" y="1637367"/>
              <a:ext cx="4689840" cy="4244198"/>
            </a:xfrm>
            <a:prstGeom prst="rect">
              <a:avLst/>
            </a:prstGeom>
          </p:spPr>
        </p:pic>
        <p:sp>
          <p:nvSpPr>
            <p:cNvPr id="4" name="Right Arrow 3"/>
            <p:cNvSpPr/>
            <p:nvPr/>
          </p:nvSpPr>
          <p:spPr>
            <a:xfrm rot="20822144">
              <a:off x="5257985" y="4017119"/>
              <a:ext cx="1447428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85298" y="5161132"/>
            <a:ext cx="355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/>
              <a:t>local </a:t>
            </a:r>
            <a:r>
              <a:rPr lang="en-US" sz="2800" dirty="0" err="1"/>
              <a:t>injectivity</a:t>
            </a:r>
            <a:r>
              <a:rPr lang="en-US" sz="2800" dirty="0"/>
              <a:t> </a:t>
            </a:r>
            <a:r>
              <a:rPr lang="en-US" sz="2800" dirty="0" smtClean="0"/>
              <a:t> necessary for many applications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67" y="3508928"/>
            <a:ext cx="2414890" cy="31718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7366"/>
                <a:ext cx="6908800" cy="1893234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dirty="0" smtClean="0"/>
                  <a:t>Mesh cut to a disk along a seam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 smtClean="0"/>
                  <a:t>Resulting disk mapped to plane </a:t>
                </a:r>
              </a:p>
              <a:p>
                <a:pPr marL="971550" lvl="1" indent="-514350">
                  <a:buFont typeface="+mj-lt"/>
                  <a:buAutoNum type="alphaLcParenR"/>
                </a:pPr>
                <a:r>
                  <a:rPr lang="en-US" dirty="0" smtClean="0"/>
                  <a:t>seam edge copies have isometric images</a:t>
                </a:r>
                <a:r>
                  <a:rPr lang="en-US" dirty="0" smtClean="0"/>
                  <a:t>,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	 inducing </a:t>
                </a:r>
                <a:r>
                  <a:rPr lang="en-US" dirty="0" smtClean="0"/>
                  <a:t>discrete metric on mesh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7366"/>
                <a:ext cx="6908800" cy="1893234"/>
              </a:xfrm>
              <a:blipFill rotWithShape="0">
                <a:blip r:embed="rId5"/>
                <a:stretch>
                  <a:fillRect l="-1853" t="-5806" b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own Arrow 4"/>
          <p:cNvSpPr/>
          <p:nvPr/>
        </p:nvSpPr>
        <p:spPr>
          <a:xfrm>
            <a:off x="7776348" y="2831412"/>
            <a:ext cx="212035" cy="304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8034766" y="4732586"/>
            <a:ext cx="212035" cy="304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0" lon="0" rev="1230000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uiExpand="1" build="p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44153" y="3543841"/>
            <a:ext cx="3303694" cy="2989768"/>
            <a:chOff x="4444153" y="3543841"/>
            <a:chExt cx="3303694" cy="29897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153" y="3543841"/>
              <a:ext cx="3303694" cy="298976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56663" y="5898753"/>
              <a:ext cx="1196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q = 4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Rational </a:t>
            </a:r>
            <a:r>
              <a:rPr lang="en-US" dirty="0" err="1" smtClean="0">
                <a:solidFill>
                  <a:schemeClr val="accent1"/>
                </a:solidFill>
              </a:rPr>
              <a:t>Holonomy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202247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 smtClean="0"/>
              <a:t>Upshot</a:t>
            </a:r>
            <a:r>
              <a:rPr lang="en-US" b="1" dirty="0" smtClean="0"/>
              <a:t>: </a:t>
            </a:r>
            <a:r>
              <a:rPr lang="en-US" dirty="0" smtClean="0"/>
              <a:t>Rotational </a:t>
            </a:r>
            <a:r>
              <a:rPr lang="en-US" dirty="0" smtClean="0"/>
              <a:t>parts of the isometries are multiples of 2</a:t>
            </a:r>
            <a:r>
              <a:rPr lang="el-GR" dirty="0" smtClean="0"/>
              <a:t>π</a:t>
            </a:r>
            <a:r>
              <a:rPr lang="en-US" dirty="0" smtClean="0"/>
              <a:t>/q for some positive integer q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Specific multiples determined by the </a:t>
            </a:r>
            <a:r>
              <a:rPr lang="en-US" dirty="0" err="1" smtClean="0"/>
              <a:t>holonomy</a:t>
            </a:r>
            <a:r>
              <a:rPr lang="en-US" dirty="0" smtClean="0"/>
              <a:t> of the induced metric; details in [Myles and </a:t>
            </a:r>
            <a:r>
              <a:rPr lang="en-US" dirty="0" err="1" smtClean="0"/>
              <a:t>Zorin</a:t>
            </a:r>
            <a:r>
              <a:rPr lang="en-US" dirty="0" smtClean="0"/>
              <a:t> 2012]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68504" y="3543841"/>
            <a:ext cx="3638834" cy="3293727"/>
            <a:chOff x="768504" y="3543841"/>
            <a:chExt cx="3638834" cy="3293727"/>
          </a:xfrm>
        </p:grpSpPr>
        <p:grpSp>
          <p:nvGrpSpPr>
            <p:cNvPr id="13" name="Group 12"/>
            <p:cNvGrpSpPr/>
            <p:nvPr/>
          </p:nvGrpSpPr>
          <p:grpSpPr>
            <a:xfrm>
              <a:off x="986567" y="3543841"/>
              <a:ext cx="3420771" cy="2912167"/>
              <a:chOff x="986567" y="3543841"/>
              <a:chExt cx="3420771" cy="291216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6567" y="3543841"/>
                <a:ext cx="2665125" cy="2912167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11327" y="5816678"/>
                <a:ext cx="1196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q = 2</a:t>
                </a:r>
                <a:endParaRPr lang="en-US" sz="2400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68504" y="6314348"/>
              <a:ext cx="3263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[</a:t>
              </a:r>
              <a:r>
                <a:rPr lang="en-US" sz="2800" dirty="0" err="1" smtClean="0"/>
                <a:t>Knoppel</a:t>
              </a:r>
              <a:r>
                <a:rPr lang="en-US" sz="2800" dirty="0" smtClean="0"/>
                <a:t> et al. 2015]</a:t>
              </a:r>
              <a:endParaRPr lang="en-U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0357" y="3696962"/>
            <a:ext cx="3442042" cy="3025196"/>
            <a:chOff x="8160357" y="3696962"/>
            <a:chExt cx="3442042" cy="3025196"/>
          </a:xfrm>
        </p:grpSpPr>
        <p:sp>
          <p:nvSpPr>
            <p:cNvPr id="15" name="TextBox 14"/>
            <p:cNvSpPr txBox="1"/>
            <p:nvPr/>
          </p:nvSpPr>
          <p:spPr>
            <a:xfrm>
              <a:off x="8160357" y="6198938"/>
              <a:ext cx="29686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[</a:t>
              </a:r>
              <a:r>
                <a:rPr lang="en-US" sz="2800" dirty="0" err="1" smtClean="0"/>
                <a:t>Nieser</a:t>
              </a:r>
              <a:r>
                <a:rPr lang="en-US" sz="2800" dirty="0" smtClean="0"/>
                <a:t> et al. 2012]</a:t>
              </a:r>
              <a:endParaRPr lang="en-US" sz="28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244805" y="3696962"/>
              <a:ext cx="3357594" cy="2617386"/>
              <a:chOff x="8244805" y="3696962"/>
              <a:chExt cx="3357594" cy="261738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4805" y="3696962"/>
                <a:ext cx="3357594" cy="2617386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354812" y="5392749"/>
                <a:ext cx="1196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q = 6</a:t>
                </a:r>
                <a:endParaRPr lang="en-US" sz="2400" dirty="0"/>
              </a:p>
            </p:txBody>
          </p:sp>
        </p:grp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081958"/>
            <a:ext cx="10515600" cy="2232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dirty="0" smtClean="0"/>
              <a:t>Our algorithm (HGP) aims to produce global parametrizations with rational </a:t>
            </a:r>
            <a:r>
              <a:rPr lang="en-US" dirty="0" err="1" smtClean="0"/>
              <a:t>holonomy</a:t>
            </a:r>
            <a:r>
              <a:rPr lang="en-US" dirty="0" smtClean="0"/>
              <a:t> that are locally injective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Desired cone points and </a:t>
            </a:r>
            <a:r>
              <a:rPr lang="en-US" dirty="0" err="1" smtClean="0"/>
              <a:t>holonomy</a:t>
            </a:r>
            <a:r>
              <a:rPr lang="en-US" dirty="0" smtClean="0"/>
              <a:t> are assumed to be </a:t>
            </a:r>
            <a:r>
              <a:rPr lang="en-US" dirty="0" smtClean="0"/>
              <a:t>given ([</a:t>
            </a:r>
            <a:r>
              <a:rPr lang="en-US" dirty="0" err="1" smtClean="0"/>
              <a:t>Bommes</a:t>
            </a:r>
            <a:r>
              <a:rPr lang="en-US" dirty="0" smtClean="0"/>
              <a:t> et al. 2009])</a:t>
            </a:r>
            <a:endParaRPr lang="en-US" dirty="0" smtClean="0"/>
          </a:p>
          <a:p>
            <a:pPr lvl="1">
              <a:spcBef>
                <a:spcPts val="1800"/>
              </a:spcBef>
            </a:pPr>
            <a:r>
              <a:rPr lang="en-US" dirty="0" smtClean="0"/>
              <a:t>Integer restrictions on </a:t>
            </a:r>
            <a:r>
              <a:rPr lang="en-US" dirty="0" smtClean="0"/>
              <a:t>translational parts of </a:t>
            </a:r>
            <a:r>
              <a:rPr lang="en-US" dirty="0" smtClean="0"/>
              <a:t>isometries </a:t>
            </a:r>
            <a:r>
              <a:rPr lang="en-US" dirty="0" smtClean="0"/>
              <a:t>needed for quad </a:t>
            </a:r>
            <a:r>
              <a:rPr lang="en-US" dirty="0" err="1" smtClean="0"/>
              <a:t>remeshing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1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76" y="3581400"/>
            <a:ext cx="3655568" cy="309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74" y="4067374"/>
            <a:ext cx="2765226" cy="2765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Related/Previous Works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Harmonic methods: [</a:t>
            </a:r>
            <a:r>
              <a:rPr lang="en-US" dirty="0" err="1" smtClean="0"/>
              <a:t>Tutte</a:t>
            </a:r>
            <a:r>
              <a:rPr lang="en-US" dirty="0" smtClean="0"/>
              <a:t> 1963] </a:t>
            </a:r>
            <a:r>
              <a:rPr lang="en-US" dirty="0" smtClean="0"/>
              <a:t>and </a:t>
            </a:r>
            <a:r>
              <a:rPr lang="en-US" dirty="0" smtClean="0"/>
              <a:t>[</a:t>
            </a:r>
            <a:r>
              <a:rPr lang="en-US" dirty="0" err="1" smtClean="0"/>
              <a:t>Gortler</a:t>
            </a:r>
            <a:r>
              <a:rPr lang="en-US" dirty="0" smtClean="0"/>
              <a:t> et al. 2006</a:t>
            </a:r>
            <a:r>
              <a:rPr lang="en-US" dirty="0" smtClean="0"/>
              <a:t>]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Orbifold</a:t>
            </a:r>
            <a:r>
              <a:rPr lang="en-US" dirty="0" smtClean="0"/>
              <a:t> methods: [</a:t>
            </a:r>
            <a:r>
              <a:rPr lang="en-US" dirty="0" err="1" smtClean="0"/>
              <a:t>Aigerman</a:t>
            </a:r>
            <a:r>
              <a:rPr lang="en-US" dirty="0" smtClean="0"/>
              <a:t> et al. 2015/2016/2017]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Convexification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 err="1" smtClean="0"/>
              <a:t>injectivity</a:t>
            </a:r>
            <a:r>
              <a:rPr lang="en-US" dirty="0" smtClean="0"/>
              <a:t>: [</a:t>
            </a:r>
            <a:r>
              <a:rPr lang="en-US" dirty="0" err="1" smtClean="0"/>
              <a:t>Lipman</a:t>
            </a:r>
            <a:r>
              <a:rPr lang="en-US" dirty="0" smtClean="0"/>
              <a:t> 2012] and extensions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QuadCover</a:t>
            </a:r>
            <a:r>
              <a:rPr lang="en-US" dirty="0" smtClean="0"/>
              <a:t> [</a:t>
            </a:r>
            <a:r>
              <a:rPr lang="en-US" dirty="0" err="1" smtClean="0"/>
              <a:t>Kalberer</a:t>
            </a:r>
            <a:r>
              <a:rPr lang="en-US" dirty="0" smtClean="0"/>
              <a:t> et al. 2007] and others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Metric-based: [Chien et al. 2016b], conformal methods (e.g. CETM [</a:t>
            </a:r>
            <a:r>
              <a:rPr lang="en-US" dirty="0" err="1" smtClean="0"/>
              <a:t>Springborn</a:t>
            </a:r>
            <a:r>
              <a:rPr lang="en-US" dirty="0" smtClean="0"/>
              <a:t> et al. 2008])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6</a:t>
            </a:fld>
            <a:endParaRPr lang="en-US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690" y="2370137"/>
            <a:ext cx="29786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430629" y="1932308"/>
            <a:ext cx="9844753" cy="3990413"/>
            <a:chOff x="1430629" y="1932308"/>
            <a:chExt cx="9844753" cy="3990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629" y="2002585"/>
              <a:ext cx="3166166" cy="3920136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>
            <a:xfrm>
              <a:off x="5017987" y="3491404"/>
              <a:ext cx="1701315" cy="62279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855" y="1932308"/>
              <a:ext cx="3927527" cy="38378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Tutte’s</a:t>
            </a:r>
            <a:r>
              <a:rPr lang="en-US" dirty="0" smtClean="0">
                <a:solidFill>
                  <a:schemeClr val="accent1"/>
                </a:solidFill>
              </a:rPr>
              <a:t> Harmonic </a:t>
            </a: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ystem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1075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esh disk with vertices V and boundary vertices B.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87387" y="49117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974" y="2941637"/>
            <a:ext cx="7648626" cy="20099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87700" y="3574435"/>
            <a:ext cx="2616200" cy="1429317"/>
            <a:chOff x="3187700" y="3574435"/>
            <a:chExt cx="2616200" cy="1429317"/>
          </a:xfrm>
        </p:grpSpPr>
        <p:sp>
          <p:nvSpPr>
            <p:cNvPr id="7" name="Up Arrow 6"/>
            <p:cNvSpPr/>
            <p:nvPr/>
          </p:nvSpPr>
          <p:spPr>
            <a:xfrm>
              <a:off x="4724400" y="3759037"/>
              <a:ext cx="215900" cy="520700"/>
            </a:xfrm>
            <a:prstGeom prst="upArrow">
              <a:avLst/>
            </a:prstGeom>
            <a:scene3d>
              <a:camera prst="orthographicFront">
                <a:rot lat="0" lon="0" rev="19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87700" y="4357421"/>
              <a:ext cx="246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Vertex images under parametrization</a:t>
              </a:r>
              <a:endParaRPr lang="en-US" dirty="0"/>
            </a:p>
          </p:txBody>
        </p:sp>
        <p:sp>
          <p:nvSpPr>
            <p:cNvPr id="10" name="Up Arrow 9"/>
            <p:cNvSpPr/>
            <p:nvPr/>
          </p:nvSpPr>
          <p:spPr>
            <a:xfrm>
              <a:off x="5448300" y="3574435"/>
              <a:ext cx="203200" cy="889903"/>
            </a:xfrm>
            <a:prstGeom prst="upArrow">
              <a:avLst/>
            </a:prstGeom>
            <a:scene3d>
              <a:camera prst="orthographicFront">
                <a:rot lat="0" lon="0" rev="191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264150" y="4595210"/>
              <a:ext cx="539750" cy="1707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21200" y="2426544"/>
            <a:ext cx="3061909" cy="809278"/>
            <a:chOff x="4521200" y="2426544"/>
            <a:chExt cx="3061909" cy="809278"/>
          </a:xfrm>
        </p:grpSpPr>
        <p:sp>
          <p:nvSpPr>
            <p:cNvPr id="12" name="TextBox 11"/>
            <p:cNvSpPr txBox="1"/>
            <p:nvPr/>
          </p:nvSpPr>
          <p:spPr>
            <a:xfrm>
              <a:off x="4786690" y="2426544"/>
              <a:ext cx="2796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Arbitrary positive weights</a:t>
              </a:r>
              <a:endParaRPr lang="en-US" dirty="0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4521200" y="2753222"/>
              <a:ext cx="228600" cy="482600"/>
            </a:xfrm>
            <a:prstGeom prst="upArrow">
              <a:avLst/>
            </a:prstGeom>
            <a:scene3d>
              <a:camera prst="orthographicFront">
                <a:rot lat="0" lon="0" rev="8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838200" y="5205910"/>
            <a:ext cx="10515600" cy="98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Guarantee:</a:t>
            </a:r>
            <a:r>
              <a:rPr lang="en-US" dirty="0" smtClean="0"/>
              <a:t> </a:t>
            </a:r>
            <a:r>
              <a:rPr lang="en-US" dirty="0" smtClean="0"/>
              <a:t>if B </a:t>
            </a:r>
            <a:r>
              <a:rPr lang="en-US" dirty="0" smtClean="0"/>
              <a:t>vertices placed as vertices of convex </a:t>
            </a:r>
            <a:r>
              <a:rPr lang="en-US" dirty="0" smtClean="0"/>
              <a:t>polygon</a:t>
            </a:r>
          </a:p>
          <a:p>
            <a:pPr marL="457200" lvl="1" indent="0">
              <a:buNone/>
            </a:pPr>
            <a:r>
              <a:rPr lang="en-US" dirty="0" smtClean="0"/>
              <a:t> → </a:t>
            </a:r>
            <a:r>
              <a:rPr lang="en-US" sz="2800" dirty="0" smtClean="0"/>
              <a:t>resulting </a:t>
            </a:r>
            <a:r>
              <a:rPr lang="en-US" sz="2800" dirty="0" smtClean="0"/>
              <a:t>map is globally bijective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4" grpId="0" uiExpand="1" build="p" bldLvl="2"/>
      <p:bldP spid="14" grpId="1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51" y="3327952"/>
            <a:ext cx="3715818" cy="3538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4186" r="25126" b="5933"/>
          <a:stretch/>
        </p:blipFill>
        <p:spPr>
          <a:xfrm>
            <a:off x="6810373" y="3246766"/>
            <a:ext cx="3649036" cy="3619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3" t="7945" r="31195" b="10693"/>
          <a:stretch/>
        </p:blipFill>
        <p:spPr>
          <a:xfrm>
            <a:off x="1905140" y="3196726"/>
            <a:ext cx="3011970" cy="379106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120309" y="4758082"/>
            <a:ext cx="1270000" cy="59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Nonconvex Target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838200" y="163768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Guarantee:</a:t>
            </a:r>
            <a:r>
              <a:rPr lang="en-US" dirty="0" smtClean="0"/>
              <a:t> </a:t>
            </a:r>
            <a:r>
              <a:rPr lang="en-US" dirty="0" smtClean="0"/>
              <a:t>if B </a:t>
            </a:r>
            <a:r>
              <a:rPr lang="en-US" dirty="0" smtClean="0"/>
              <a:t>vertices placed as vertices of nonconvex polygon, </a:t>
            </a:r>
            <a:endParaRPr lang="en-US" dirty="0" smtClean="0"/>
          </a:p>
          <a:p>
            <a:pPr marL="457200" lvl="1" indent="0">
              <a:buNone/>
            </a:pPr>
            <a:r>
              <a:rPr lang="en-US" sz="2800" dirty="0" smtClean="0"/>
              <a:t>and </a:t>
            </a:r>
            <a:r>
              <a:rPr lang="en-US" sz="2800" dirty="0" smtClean="0"/>
              <a:t>boundary triangles at nonconvex regions are positively oriented, 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800" dirty="0"/>
              <a:t>→</a:t>
            </a:r>
            <a:r>
              <a:rPr lang="en-US" sz="2800" dirty="0" smtClean="0"/>
              <a:t> </a:t>
            </a:r>
            <a:r>
              <a:rPr lang="en-US" sz="2800" dirty="0" smtClean="0"/>
              <a:t>resulting map is globally bijective [</a:t>
            </a:r>
            <a:r>
              <a:rPr lang="en-US" sz="2800" dirty="0" err="1" smtClean="0"/>
              <a:t>Gortler</a:t>
            </a:r>
            <a:r>
              <a:rPr lang="en-US" sz="2800" dirty="0" smtClean="0"/>
              <a:t> et al. 2006]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An Analogous </a:t>
            </a: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ystem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2675"/>
          </a:xfrm>
        </p:spPr>
        <p:txBody>
          <a:bodyPr/>
          <a:lstStyle/>
          <a:p>
            <a:r>
              <a:rPr lang="en-US" dirty="0" smtClean="0"/>
              <a:t>An analogous system for global </a:t>
            </a:r>
            <a:r>
              <a:rPr lang="en-US" dirty="0" smtClean="0"/>
              <a:t>parametrization: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47" y="2388206"/>
            <a:ext cx="7434722" cy="1346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7"/>
              <p:cNvSpPr txBox="1">
                <a:spLocks/>
              </p:cNvSpPr>
              <p:nvPr/>
            </p:nvSpPr>
            <p:spPr>
              <a:xfrm>
                <a:off x="838200" y="5873822"/>
                <a:ext cx="10515600" cy="7294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 smtClean="0"/>
                  <a:t>Harmonicity</a:t>
                </a:r>
                <a:r>
                  <a:rPr lang="en-US" dirty="0" smtClean="0"/>
                  <a:t> for non-cone vertices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on next slide…</a:t>
                </a:r>
                <a:endParaRPr lang="en-US" dirty="0"/>
              </a:p>
            </p:txBody>
          </p:sp>
        </mc:Choice>
        <mc:Fallback xmlns="">
          <p:sp>
            <p:nvSpPr>
              <p:cNvPr id="10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73822"/>
                <a:ext cx="10515600" cy="729420"/>
              </a:xfrm>
              <a:prstGeom prst="rect">
                <a:avLst/>
              </a:prstGeom>
              <a:blipFill rotWithShape="0">
                <a:blip r:embed="rId4"/>
                <a:stretch>
                  <a:fillRect l="-1043" t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66609" y="3628520"/>
            <a:ext cx="7596960" cy="4654551"/>
            <a:chOff x="1797301" y="3725523"/>
            <a:chExt cx="7596960" cy="4654551"/>
          </a:xfrm>
        </p:grpSpPr>
        <p:grpSp>
          <p:nvGrpSpPr>
            <p:cNvPr id="6" name="Group 5"/>
            <p:cNvGrpSpPr/>
            <p:nvPr/>
          </p:nvGrpSpPr>
          <p:grpSpPr>
            <a:xfrm>
              <a:off x="1797301" y="4154712"/>
              <a:ext cx="7596960" cy="4225362"/>
              <a:chOff x="1797301" y="3976912"/>
              <a:chExt cx="7596960" cy="422536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5299" y="4279142"/>
                <a:ext cx="7288962" cy="953258"/>
              </a:xfrm>
              <a:prstGeom prst="rect">
                <a:avLst/>
              </a:prstGeom>
            </p:spPr>
          </p:pic>
          <p:sp>
            <p:nvSpPr>
              <p:cNvPr id="11" name="Arc 10"/>
              <p:cNvSpPr/>
              <p:nvPr/>
            </p:nvSpPr>
            <p:spPr>
              <a:xfrm rot="18688389">
                <a:off x="2844748" y="3860743"/>
                <a:ext cx="4225361" cy="4457700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8688389">
                <a:off x="1913470" y="3860744"/>
                <a:ext cx="4225361" cy="4457700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203700" y="3725523"/>
              <a:ext cx="2772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Pairs of seam vertex copies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6A543-B8FF-4F22-BE17-E1DA28EC726D}" type="slidenum">
              <a:rPr lang="en-US" smtClean="0"/>
              <a:t>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086491" y="3336986"/>
            <a:ext cx="4172052" cy="2623044"/>
            <a:chOff x="8086491" y="3473466"/>
            <a:chExt cx="4172052" cy="26230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483" y="3473466"/>
              <a:ext cx="3043514" cy="2623044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8086491" y="3592754"/>
              <a:ext cx="4172052" cy="250375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  <a:scene3d>
              <a:camera prst="orthographicFront">
                <a:rot lat="0" lon="0" rev="194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14933</TotalTime>
  <Words>1341</Words>
  <Application>Microsoft Office PowerPoint</Application>
  <PresentationFormat>Widescreen</PresentationFormat>
  <Paragraphs>231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Office Theme</vt:lpstr>
      <vt:lpstr>Harmonic Global Parametrization  with Rational Holonomy</vt:lpstr>
      <vt:lpstr>The Problem: Mesh Parametrization</vt:lpstr>
      <vt:lpstr>PowerPoint Presentation</vt:lpstr>
      <vt:lpstr>Global Parametrization</vt:lpstr>
      <vt:lpstr>Rational Holonomy</vt:lpstr>
      <vt:lpstr>Related/Previous Works</vt:lpstr>
      <vt:lpstr>Tutte’s Harmonic System</vt:lpstr>
      <vt:lpstr>Nonconvex Target</vt:lpstr>
      <vt:lpstr>An Analogous System</vt:lpstr>
      <vt:lpstr>An Analogous System</vt:lpstr>
      <vt:lpstr>Local injectivity guarantee</vt:lpstr>
      <vt:lpstr>Optimization</vt:lpstr>
      <vt:lpstr>Robustness &amp; Running Times</vt:lpstr>
      <vt:lpstr>More results</vt:lpstr>
      <vt:lpstr>Conclusion </vt:lpstr>
      <vt:lpstr>Thank you! Questions?</vt:lpstr>
      <vt:lpstr>PowerPoint Presentation</vt:lpstr>
      <vt:lpstr>Proof Outline (I)</vt:lpstr>
      <vt:lpstr>Proof Outline (II)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Harmonic Global Parametrization  with Rational Holonomy</dc:title>
  <dc:creator>Edward Chien</dc:creator>
  <cp:lastModifiedBy>Edward Chien</cp:lastModifiedBy>
  <cp:revision>119</cp:revision>
  <dcterms:created xsi:type="dcterms:W3CDTF">2017-07-12T20:06:56Z</dcterms:created>
  <dcterms:modified xsi:type="dcterms:W3CDTF">2017-08-02T15:03:06Z</dcterms:modified>
</cp:coreProperties>
</file>